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 bookmarkIdSeed="2">
  <p:sldMasterIdLst>
    <p:sldMasterId id="2147483667" r:id="rId1"/>
    <p:sldMasterId id="2147483693" r:id="rId2"/>
    <p:sldMasterId id="2147483714" r:id="rId3"/>
    <p:sldMasterId id="2147483736" r:id="rId4"/>
    <p:sldMasterId id="2147483740" r:id="rId5"/>
  </p:sldMasterIdLst>
  <p:notesMasterIdLst>
    <p:notesMasterId r:id="rId7"/>
  </p:notesMasterIdLst>
  <p:sldIdLst>
    <p:sldId id="260" r:id="rId6"/>
  </p:sldIdLst>
  <p:sldSz cx="9144000" cy="5143500" type="screen16x9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81">
          <p15:clr>
            <a:srgbClr val="A4A3A4"/>
          </p15:clr>
        </p15:guide>
        <p15:guide id="2" orient="horz" pos="855">
          <p15:clr>
            <a:srgbClr val="A4A3A4"/>
          </p15:clr>
        </p15:guide>
        <p15:guide id="3" orient="horz" pos="826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311">
          <p15:clr>
            <a:srgbClr val="A4A3A4"/>
          </p15:clr>
        </p15:guide>
        <p15:guide id="6" orient="horz" pos="554">
          <p15:clr>
            <a:srgbClr val="A4A3A4"/>
          </p15:clr>
        </p15:guide>
        <p15:guide id="7" pos="226">
          <p15:clr>
            <a:srgbClr val="A4A3A4"/>
          </p15:clr>
        </p15:guide>
        <p15:guide id="8" pos="5534">
          <p15:clr>
            <a:srgbClr val="A4A3A4"/>
          </p15:clr>
        </p15:guide>
        <p15:guide id="9" pos="2812">
          <p15:clr>
            <a:srgbClr val="A4A3A4"/>
          </p15:clr>
        </p15:guide>
        <p15:guide id="10" pos="2948">
          <p15:clr>
            <a:srgbClr val="A4A3A4"/>
          </p15:clr>
        </p15:guide>
        <p15:guide id="11" pos="1435">
          <p15:clr>
            <a:srgbClr val="A4A3A4"/>
          </p15:clr>
        </p15:guide>
        <p15:guide id="12" pos="4332">
          <p15:clr>
            <a:srgbClr val="A4A3A4"/>
          </p15:clr>
        </p15:guide>
        <p15:guide id="13" pos="4173">
          <p15:clr>
            <a:srgbClr val="A4A3A4"/>
          </p15:clr>
        </p15:guide>
        <p15:guide id="14" pos="15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9D"/>
    <a:srgbClr val="145DF0"/>
    <a:srgbClr val="C3E472"/>
    <a:srgbClr val="8CB423"/>
    <a:srgbClr val="A2D4E2"/>
    <a:srgbClr val="4BACC6"/>
    <a:srgbClr val="FBC497"/>
    <a:srgbClr val="F79646"/>
    <a:srgbClr val="0B42B1"/>
    <a:srgbClr val="0F46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D708FAA-4546-4217-9140-EC2B6B819460}">
  <a:tblStyle styleId="{FD708FAA-4546-4217-9140-EC2B6B8194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63" autoAdjust="0"/>
    <p:restoredTop sz="79201" autoAdjust="0"/>
  </p:normalViewPr>
  <p:slideViewPr>
    <p:cSldViewPr snapToGrid="0">
      <p:cViewPr varScale="1">
        <p:scale>
          <a:sx n="131" d="100"/>
          <a:sy n="131" d="100"/>
        </p:scale>
        <p:origin x="222" y="96"/>
      </p:cViewPr>
      <p:guideLst>
        <p:guide orient="horz" pos="2981"/>
        <p:guide orient="horz" pos="855"/>
        <p:guide orient="horz" pos="826"/>
        <p:guide orient="horz" pos="1824"/>
        <p:guide orient="horz" pos="311"/>
        <p:guide orient="horz" pos="554"/>
        <p:guide pos="226"/>
        <p:guide pos="5534"/>
        <p:guide pos="2812"/>
        <p:guide pos="2948"/>
        <p:guide pos="1435"/>
        <p:guide pos="4332"/>
        <p:guide pos="4173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3044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de-DE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fld>
            <a:endParaRPr lang="de-D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077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spaltig_Energie">
  <p:cSld name="Zweispaltig_Energi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60000" y="219600"/>
            <a:ext cx="84240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228588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358775" y="1311275"/>
            <a:ext cx="4105200" cy="34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342884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800"/>
              <a:buChar char="▪"/>
              <a:defRPr/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3"/>
          </p:nvPr>
        </p:nvSpPr>
        <p:spPr>
          <a:xfrm>
            <a:off x="4679950" y="1311275"/>
            <a:ext cx="4092600" cy="34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342884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800"/>
              <a:buChar char="▪"/>
              <a:defRPr/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27787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78577007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129816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2"/>
          <p:cNvSpPr>
            <a:spLocks noGrp="1"/>
          </p:cNvSpPr>
          <p:nvPr>
            <p:ph idx="1"/>
          </p:nvPr>
        </p:nvSpPr>
        <p:spPr>
          <a:xfrm>
            <a:off x="358776" y="1168003"/>
            <a:ext cx="8429625" cy="3348038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de-DE" dirty="0"/>
              <a:t>Hier bitte Ihren Text ohne Bilder einfügen</a:t>
            </a:r>
          </a:p>
          <a:p>
            <a:pPr marL="271463" marR="0" lvl="0" indent="-271463" algn="l" defTabSz="715963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bitte Ihren Text einfügen</a:t>
            </a:r>
          </a:p>
          <a:p>
            <a:pPr marL="271463" marR="0" lvl="0" indent="-271463" algn="l" defTabSz="715963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bitte Ihren Text einfügen</a:t>
            </a:r>
          </a:p>
          <a:p>
            <a:pPr marL="271463" marR="0" lvl="0" indent="-271463" algn="l" defTabSz="715963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bitte Ihren Text einfügen</a:t>
            </a:r>
          </a:p>
          <a:p>
            <a:pPr marL="271463" marR="0" lvl="0" indent="-271463" algn="l" defTabSz="715963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bitte Ihren Text einfügen</a:t>
            </a:r>
          </a:p>
          <a:p>
            <a:pPr lvl="0"/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60000" y="4703602"/>
            <a:ext cx="99255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C9C9C"/>
                </a:solidFill>
                <a:latin typeface="Source Sans Pro" pitchFamily="34" charset="0"/>
              </a:defRPr>
            </a:lvl1pPr>
          </a:lstStyle>
          <a:p>
            <a:pPr>
              <a:buClrTx/>
              <a:buFontTx/>
              <a:buNone/>
            </a:pPr>
            <a:fld id="{FA15C48B-01DD-4AFA-9C67-24A513627147}" type="slidenum">
              <a:rPr lang="de-DE" sz="1600" kern="1200" smtClean="0">
                <a:ea typeface="+mn-ea"/>
                <a:cs typeface="+mn-cs"/>
              </a:rPr>
              <a:pPr>
                <a:buClrTx/>
                <a:buFontTx/>
                <a:buNone/>
              </a:pPr>
              <a:t>‹Nr.›</a:t>
            </a:fld>
            <a:endParaRPr lang="de-DE" sz="1600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90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chspaltig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74082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896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285200"/>
            <a:ext cx="5868000" cy="6996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200" b="1" cap="none" baseline="0"/>
            </a:lvl1pPr>
          </a:lstStyle>
          <a:p>
            <a:r>
              <a:rPr lang="de-DE" dirty="0"/>
              <a:t>Präsentationstitel</a:t>
            </a:r>
            <a:br>
              <a:rPr lang="de-DE" dirty="0"/>
            </a:br>
            <a:r>
              <a:rPr lang="de-DE" dirty="0"/>
              <a:t>Auch zweizeilig möglich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2113200"/>
            <a:ext cx="5868000" cy="6925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Eventuelle Subheadline,</a:t>
            </a:r>
          </a:p>
          <a:p>
            <a:r>
              <a:rPr lang="de-DE" dirty="0"/>
              <a:t>ebenfalls zweizeilig möglich</a:t>
            </a:r>
          </a:p>
        </p:txBody>
      </p:sp>
    </p:spTree>
    <p:extLst>
      <p:ext uri="{BB962C8B-B14F-4D97-AF65-F5344CB8AC3E}">
        <p14:creationId xmlns:p14="http://schemas.microsoft.com/office/powerpoint/2010/main" val="2697857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736110549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schspaltig_Energie">
  <p:cSld name="Mischspaltig_Energi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60000" y="219600"/>
            <a:ext cx="84240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228588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2"/>
          </p:nvPr>
        </p:nvSpPr>
        <p:spPr>
          <a:xfrm>
            <a:off x="360001" y="1311275"/>
            <a:ext cx="6264600" cy="12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342884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800"/>
              <a:buChar char="▪"/>
              <a:defRPr/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>
            <a:spLocks noGrp="1"/>
          </p:cNvSpPr>
          <p:nvPr>
            <p:ph type="pic" idx="3"/>
          </p:nvPr>
        </p:nvSpPr>
        <p:spPr>
          <a:xfrm>
            <a:off x="358775" y="2879999"/>
            <a:ext cx="4105200" cy="18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12500"/>
              </a:lnSpc>
              <a:spcBef>
                <a:spcPts val="11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0"/>
          <p:cNvSpPr>
            <a:spLocks noGrp="1"/>
          </p:cNvSpPr>
          <p:nvPr>
            <p:ph type="pic" idx="4"/>
          </p:nvPr>
        </p:nvSpPr>
        <p:spPr>
          <a:xfrm>
            <a:off x="4679950" y="2879725"/>
            <a:ext cx="4105200" cy="18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12500"/>
              </a:lnSpc>
              <a:spcBef>
                <a:spcPts val="11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5"/>
          </p:nvPr>
        </p:nvSpPr>
        <p:spPr>
          <a:xfrm>
            <a:off x="358775" y="2761200"/>
            <a:ext cx="4105200" cy="1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22858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6"/>
          </p:nvPr>
        </p:nvSpPr>
        <p:spPr>
          <a:xfrm>
            <a:off x="4679949" y="2761200"/>
            <a:ext cx="4105200" cy="1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178" lvl="0" indent="-22858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marL="914355" lvl="1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532" lvl="2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709" lvl="3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5886" lvl="4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064" lvl="5" indent="-22858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240" lvl="6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5" lvl="8" indent="-34288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/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8424000" cy="342265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2722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2" y="1311275"/>
            <a:ext cx="40925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552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7"/>
            <a:ext cx="6264638" cy="1260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1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51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162788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2" y="1311275"/>
            <a:ext cx="40925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3754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7"/>
            <a:ext cx="6264638" cy="1260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1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51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190223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0001" y="219601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Zwischentitel grafisch, Insgesamt Zweizeilig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691200"/>
            <a:ext cx="8424000" cy="2675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accent2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Entweder zweizeiliger Titel oder Titel und Subheadline</a:t>
            </a:r>
          </a:p>
        </p:txBody>
      </p:sp>
    </p:spTree>
    <p:extLst>
      <p:ext uri="{BB962C8B-B14F-4D97-AF65-F5344CB8AC3E}">
        <p14:creationId xmlns:p14="http://schemas.microsoft.com/office/powerpoint/2010/main" val="21835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5165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60000" y="219600"/>
            <a:ext cx="84240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60000" y="651053"/>
            <a:ext cx="8424000" cy="40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30200" algn="l" rtl="0">
              <a:lnSpc>
                <a:spcPct val="112500"/>
              </a:lnSpc>
              <a:spcBef>
                <a:spcPts val="11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7" name="Google Shape;77;p16"/>
          <p:cNvCxnSpPr/>
          <p:nvPr/>
        </p:nvCxnSpPr>
        <p:spPr>
          <a:xfrm>
            <a:off x="358775" y="599308"/>
            <a:ext cx="8425200" cy="0"/>
          </a:xfrm>
          <a:prstGeom prst="straightConnector1">
            <a:avLst/>
          </a:prstGeom>
          <a:noFill/>
          <a:ln w="9525" cap="flat" cmpd="sng">
            <a:solidFill>
              <a:srgbClr val="062A6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8" name="Google Shape;78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83255" y="4856317"/>
            <a:ext cx="1073123" cy="307723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4878002"/>
            <a:ext cx="9144000" cy="271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09017" y="109639"/>
            <a:ext cx="1694720" cy="3973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75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2"/>
            <a:ext cx="9144000" cy="271463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1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7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5" y="4856317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2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hdr="0" ftr="0" dt="0"/>
  <p:txStyles>
    <p:titleStyle>
      <a:lvl1pPr algn="l" defTabSz="914355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67" indent="-180967" algn="l" defTabSz="179992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79992" algn="l"/>
          <a:tab pos="359982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45" indent="-179380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12" indent="-180967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39" indent="-174617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075" indent="-285736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indent="0" algn="l" defTabSz="914355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2"/>
            <a:ext cx="9144000" cy="271463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1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7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5" y="4856317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9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hf hdr="0" ftr="0" dt="0"/>
  <p:txStyles>
    <p:titleStyle>
      <a:lvl1pPr algn="l" defTabSz="914355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67" indent="-180967" algn="l" defTabSz="179992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79992" algn="l"/>
          <a:tab pos="359982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45" indent="-179380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12" indent="-180967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39" indent="-174617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075" indent="-285736" algn="l" defTabSz="914355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indent="0" algn="l" defTabSz="914355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0"/>
            <a:ext cx="9144000" cy="271463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2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6100D2D3-D35B-6742-A89E-8E161C393CC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0"/>
            <a:ext cx="9144000" cy="271463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33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4" r:id="rId3"/>
    <p:sldLayoutId id="2147483745" r:id="rId4"/>
    <p:sldLayoutId id="2147483746" r:id="rId5"/>
    <p:sldLayoutId id="2147483747" r:id="rId6"/>
    <p:sldLayoutId id="2147483748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>
                <a:latin typeface="+mn-lt"/>
              </a:rPr>
              <a:t>HIFIS Cloud Service </a:t>
            </a:r>
            <a:r>
              <a:rPr lang="de-DE" dirty="0" err="1">
                <a:latin typeface="+mn-lt"/>
              </a:rPr>
              <a:t>Selection</a:t>
            </a:r>
            <a:r>
              <a:rPr lang="de-DE" dirty="0">
                <a:latin typeface="+mn-lt"/>
              </a:rPr>
              <a:t> </a:t>
            </a:r>
            <a:r>
              <a:rPr lang="de-DE" dirty="0" err="1">
                <a:latin typeface="+mn-lt"/>
              </a:rPr>
              <a:t>Process</a:t>
            </a:r>
            <a:endParaRPr dirty="0">
              <a:latin typeface="+mn-lt"/>
            </a:endParaRP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4"/>
          </p:nvPr>
        </p:nvSpPr>
        <p:spPr bwMode="auto">
          <a:xfrm>
            <a:off x="358775" y="550853"/>
            <a:ext cx="8424000" cy="266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+mn-lt"/>
                <a:cs typeface="Calibri"/>
              </a:rPr>
              <a:t>Process Overview</a:t>
            </a:r>
            <a:endParaRPr sz="1800" dirty="0">
              <a:latin typeface="+mn-lt"/>
            </a:endParaRPr>
          </a:p>
        </p:txBody>
      </p:sp>
      <p:sp>
        <p:nvSpPr>
          <p:cNvPr id="4" name="Rechteck 2"/>
          <p:cNvSpPr/>
          <p:nvPr/>
        </p:nvSpPr>
        <p:spPr bwMode="auto">
          <a:xfrm>
            <a:off x="1336022" y="3824985"/>
            <a:ext cx="4550290" cy="4771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b"/>
          <a:lstStyle/>
          <a:p>
            <a:pPr>
              <a:defRPr/>
            </a:pPr>
            <a:r>
              <a:rPr lang="en-US" sz="1200" dirty="0">
                <a:cs typeface="Calibri"/>
              </a:rPr>
              <a:t>Service selection process		 	</a:t>
            </a:r>
            <a:endParaRPr lang="de-DE" sz="1200" dirty="0">
              <a:cs typeface="Calibri"/>
            </a:endParaRPr>
          </a:p>
        </p:txBody>
      </p:sp>
      <p:sp>
        <p:nvSpPr>
          <p:cNvPr id="5" name="Arrow: Right 44"/>
          <p:cNvSpPr/>
          <p:nvPr/>
        </p:nvSpPr>
        <p:spPr bwMode="auto">
          <a:xfrm>
            <a:off x="6104600" y="3433568"/>
            <a:ext cx="590703" cy="2664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6" name="Arrow: Right 45"/>
          <p:cNvSpPr/>
          <p:nvPr/>
        </p:nvSpPr>
        <p:spPr bwMode="auto">
          <a:xfrm>
            <a:off x="6986282" y="3433568"/>
            <a:ext cx="1054373" cy="2664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7" name="Arrow: Right 30"/>
          <p:cNvSpPr/>
          <p:nvPr/>
        </p:nvSpPr>
        <p:spPr bwMode="auto">
          <a:xfrm>
            <a:off x="4868276" y="3433568"/>
            <a:ext cx="594597" cy="2664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8" name="Arrow: Right 29"/>
          <p:cNvSpPr/>
          <p:nvPr/>
        </p:nvSpPr>
        <p:spPr bwMode="auto">
          <a:xfrm>
            <a:off x="3235593" y="3433568"/>
            <a:ext cx="596916" cy="2664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9" name="Rectangle 48"/>
          <p:cNvSpPr/>
          <p:nvPr/>
        </p:nvSpPr>
        <p:spPr bwMode="auto">
          <a:xfrm>
            <a:off x="7183722" y="3826037"/>
            <a:ext cx="1599053" cy="4771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b"/>
          <a:lstStyle/>
          <a:p>
            <a:pPr algn="r">
              <a:defRPr/>
            </a:pPr>
            <a:r>
              <a:rPr lang="en-US" sz="1400" dirty="0">
                <a:cs typeface="Calibri"/>
              </a:rPr>
              <a:t>      Service Integration</a:t>
            </a:r>
            <a:endParaRPr lang="de-DE" sz="1400" dirty="0">
              <a:cs typeface="Calibri"/>
            </a:endParaRPr>
          </a:p>
        </p:txBody>
      </p:sp>
      <p:sp>
        <p:nvSpPr>
          <p:cNvPr id="10" name="Arrow: Bent-Up 24"/>
          <p:cNvSpPr/>
          <p:nvPr/>
        </p:nvSpPr>
        <p:spPr bwMode="auto">
          <a:xfrm flipV="1">
            <a:off x="2907710" y="2540429"/>
            <a:ext cx="1629015" cy="688521"/>
          </a:xfrm>
          <a:prstGeom prst="bentUpArrow">
            <a:avLst>
              <a:gd name="adj1" fmla="val 36712"/>
              <a:gd name="adj2" fmla="val 18298"/>
              <a:gd name="adj3" fmla="val 16981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11" name="Arrow: Right 13"/>
          <p:cNvSpPr/>
          <p:nvPr/>
        </p:nvSpPr>
        <p:spPr bwMode="auto">
          <a:xfrm>
            <a:off x="1081588" y="3452824"/>
            <a:ext cx="439232" cy="2664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13" name="Arrow: Right 3"/>
          <p:cNvSpPr/>
          <p:nvPr/>
        </p:nvSpPr>
        <p:spPr bwMode="auto">
          <a:xfrm>
            <a:off x="5886312" y="3826037"/>
            <a:ext cx="1591732" cy="477168"/>
          </a:xfrm>
          <a:prstGeom prst="rightArrow">
            <a:avLst>
              <a:gd name="adj1" fmla="val 100000"/>
              <a:gd name="adj2" fmla="val 61628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b"/>
          <a:lstStyle/>
          <a:p>
            <a:pPr>
              <a:defRPr/>
            </a:pPr>
            <a:endParaRPr lang="de-DE" sz="1200">
              <a:cs typeface="Calibri"/>
            </a:endParaRPr>
          </a:p>
        </p:txBody>
      </p:sp>
      <p:sp>
        <p:nvSpPr>
          <p:cNvPr id="14" name="Rectangle 7"/>
          <p:cNvSpPr/>
          <p:nvPr/>
        </p:nvSpPr>
        <p:spPr bwMode="auto">
          <a:xfrm>
            <a:off x="358777" y="3228964"/>
            <a:ext cx="850319" cy="704852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400" dirty="0">
                <a:cs typeface="Calibri"/>
              </a:rPr>
              <a:t>Service Survey</a:t>
            </a:r>
            <a:endParaRPr lang="de-DE" sz="1400" dirty="0">
              <a:cs typeface="Calibri"/>
            </a:endParaRPr>
          </a:p>
        </p:txBody>
      </p:sp>
      <p:sp>
        <p:nvSpPr>
          <p:cNvPr id="15" name="Rectangle 9"/>
          <p:cNvSpPr/>
          <p:nvPr/>
        </p:nvSpPr>
        <p:spPr bwMode="auto">
          <a:xfrm>
            <a:off x="1520818" y="3228965"/>
            <a:ext cx="1848830" cy="6885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400" dirty="0">
                <a:cs typeface="Calibri"/>
              </a:rPr>
              <a:t>List of </a:t>
            </a:r>
            <a:endParaRPr sz="1400" dirty="0"/>
          </a:p>
          <a:p>
            <a:pPr>
              <a:defRPr/>
            </a:pPr>
            <a:r>
              <a:rPr lang="en-US" sz="1400" dirty="0">
                <a:cs typeface="Calibri"/>
              </a:rPr>
              <a:t>Candidate Services</a:t>
            </a:r>
            <a:endParaRPr lang="de-DE" sz="1400" dirty="0">
              <a:cs typeface="Calibri"/>
            </a:endParaRPr>
          </a:p>
        </p:txBody>
      </p:sp>
      <p:sp>
        <p:nvSpPr>
          <p:cNvPr id="16" name="Rectangle 10"/>
          <p:cNvSpPr/>
          <p:nvPr/>
        </p:nvSpPr>
        <p:spPr bwMode="auto">
          <a:xfrm>
            <a:off x="358777" y="2288441"/>
            <a:ext cx="927804" cy="7560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400" dirty="0">
                <a:cs typeface="Calibri"/>
              </a:rPr>
              <a:t>Selection Criteria</a:t>
            </a:r>
            <a:endParaRPr lang="de-DE" sz="1400" dirty="0">
              <a:cs typeface="Calibri"/>
            </a:endParaRPr>
          </a:p>
        </p:txBody>
      </p:sp>
      <p:sp>
        <p:nvSpPr>
          <p:cNvPr id="17" name="Rectangle 15"/>
          <p:cNvSpPr/>
          <p:nvPr/>
        </p:nvSpPr>
        <p:spPr bwMode="auto">
          <a:xfrm>
            <a:off x="1209094" y="2288442"/>
            <a:ext cx="971662" cy="253867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200">
                <a:cs typeface="Calibri"/>
              </a:rPr>
              <a:t>Exclusion</a:t>
            </a:r>
            <a:endParaRPr lang="de-DE" sz="1200">
              <a:cs typeface="Calibri"/>
            </a:endParaRPr>
          </a:p>
        </p:txBody>
      </p:sp>
      <p:sp>
        <p:nvSpPr>
          <p:cNvPr id="19" name="Rectangle 19"/>
          <p:cNvSpPr/>
          <p:nvPr/>
        </p:nvSpPr>
        <p:spPr bwMode="auto">
          <a:xfrm>
            <a:off x="1209093" y="2793101"/>
            <a:ext cx="971664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200" dirty="0">
                <a:cs typeface="Calibri"/>
              </a:rPr>
              <a:t>Information</a:t>
            </a:r>
            <a:endParaRPr lang="de-DE" sz="1200" dirty="0">
              <a:cs typeface="Calibri"/>
            </a:endParaRPr>
          </a:p>
        </p:txBody>
      </p:sp>
      <p:sp>
        <p:nvSpPr>
          <p:cNvPr id="20" name="Rectangle 27"/>
          <p:cNvSpPr/>
          <p:nvPr/>
        </p:nvSpPr>
        <p:spPr bwMode="auto">
          <a:xfrm>
            <a:off x="3832398" y="3228956"/>
            <a:ext cx="1169170" cy="6885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endParaRPr lang="de-DE">
              <a:cs typeface="Calibri"/>
            </a:endParaRPr>
          </a:p>
        </p:txBody>
      </p:sp>
      <p:sp>
        <p:nvSpPr>
          <p:cNvPr id="21" name="Rectangle 28"/>
          <p:cNvSpPr/>
          <p:nvPr/>
        </p:nvSpPr>
        <p:spPr bwMode="auto">
          <a:xfrm>
            <a:off x="5464315" y="3228956"/>
            <a:ext cx="773635" cy="6885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>
              <a:cs typeface="Calibri"/>
            </a:endParaRPr>
          </a:p>
        </p:txBody>
      </p:sp>
      <p:sp>
        <p:nvSpPr>
          <p:cNvPr id="22" name="Rectangle 33"/>
          <p:cNvSpPr/>
          <p:nvPr/>
        </p:nvSpPr>
        <p:spPr bwMode="auto">
          <a:xfrm>
            <a:off x="358777" y="1330233"/>
            <a:ext cx="850319" cy="7560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400" dirty="0">
                <a:cs typeface="Calibri"/>
              </a:rPr>
              <a:t>Service</a:t>
            </a:r>
            <a:endParaRPr sz="1400" dirty="0"/>
          </a:p>
          <a:p>
            <a:pPr>
              <a:defRPr/>
            </a:pPr>
            <a:r>
              <a:rPr lang="en-US" sz="1400" dirty="0">
                <a:cs typeface="Calibri"/>
              </a:rPr>
              <a:t>Provider</a:t>
            </a:r>
            <a:endParaRPr lang="de-DE" sz="1400" dirty="0">
              <a:cs typeface="Calibri"/>
            </a:endParaRPr>
          </a:p>
        </p:txBody>
      </p:sp>
      <p:sp>
        <p:nvSpPr>
          <p:cNvPr id="23" name="TextBox 22"/>
          <p:cNvSpPr/>
          <p:nvPr/>
        </p:nvSpPr>
        <p:spPr bwMode="auto">
          <a:xfrm>
            <a:off x="3719691" y="1111005"/>
            <a:ext cx="2204442" cy="27699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  <a:cs typeface="Calibri"/>
              </a:rPr>
              <a:t>Service provider delivers data</a:t>
            </a:r>
            <a:endParaRPr lang="de-DE" sz="12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24" name="TextBox 38"/>
          <p:cNvSpPr/>
          <p:nvPr/>
        </p:nvSpPr>
        <p:spPr bwMode="auto">
          <a:xfrm rot="5400000">
            <a:off x="4190904" y="2743725"/>
            <a:ext cx="846699" cy="2462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defRPr/>
            </a:pPr>
            <a:r>
              <a:rPr lang="en-US" sz="10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2</a:t>
            </a:r>
            <a:r>
              <a:rPr lang="en-US" sz="1000" baseline="300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nd</a:t>
            </a:r>
            <a:r>
              <a:rPr lang="en-US" sz="10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 Iteration</a:t>
            </a:r>
            <a:endParaRPr lang="de-DE" sz="100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25" name="Arrow: Bent-Up 39"/>
          <p:cNvSpPr/>
          <p:nvPr/>
        </p:nvSpPr>
        <p:spPr bwMode="auto">
          <a:xfrm flipV="1">
            <a:off x="4724685" y="2536476"/>
            <a:ext cx="1437640" cy="688522"/>
          </a:xfrm>
          <a:prstGeom prst="bentUpArrow">
            <a:avLst>
              <a:gd name="adj1" fmla="val 36712"/>
              <a:gd name="adj2" fmla="val 18298"/>
              <a:gd name="adj3" fmla="val 16981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26" name="TextBox 40"/>
          <p:cNvSpPr/>
          <p:nvPr/>
        </p:nvSpPr>
        <p:spPr bwMode="auto">
          <a:xfrm rot="5400000">
            <a:off x="5821730" y="2736376"/>
            <a:ext cx="827463" cy="2462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defRPr/>
            </a:pPr>
            <a:r>
              <a:rPr lang="en-US" sz="10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3</a:t>
            </a:r>
            <a:r>
              <a:rPr lang="en-US" sz="1000" baseline="300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rd</a:t>
            </a:r>
            <a:r>
              <a:rPr lang="en-US" sz="10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 Iteration</a:t>
            </a:r>
            <a:endParaRPr lang="de-DE" sz="100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27" name="Rectangle 43"/>
          <p:cNvSpPr/>
          <p:nvPr/>
        </p:nvSpPr>
        <p:spPr bwMode="auto">
          <a:xfrm>
            <a:off x="6697975" y="3228956"/>
            <a:ext cx="421656" cy="6885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>
              <a:cs typeface="Calibri"/>
            </a:endParaRPr>
          </a:p>
        </p:txBody>
      </p:sp>
      <p:sp>
        <p:nvSpPr>
          <p:cNvPr id="29" name="Google Shape;165;p26"/>
          <p:cNvSpPr/>
          <p:nvPr/>
        </p:nvSpPr>
        <p:spPr bwMode="auto">
          <a:xfrm>
            <a:off x="8633460" y="4862831"/>
            <a:ext cx="51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1" tIns="45698" rIns="91421" bIns="45698" anchor="t" anchorCtr="0">
            <a:noAutofit/>
          </a:bodyPr>
          <a:lstStyle/>
          <a:p>
            <a:pPr>
              <a:buSzPts val="1200"/>
              <a:defRPr/>
            </a:pPr>
            <a:fld id="{00000000-1234-1234-1234-123412341234}" type="slidenum">
              <a:rPr lang="de-DE" sz="1200">
                <a:solidFill>
                  <a:srgbClr val="FFFFFF"/>
                </a:solidFill>
                <a:latin typeface="+mn-lt"/>
                <a:cs typeface="Calibri"/>
              </a:rPr>
              <a:t>0</a:t>
            </a:fld>
            <a:endParaRPr sz="1200">
              <a:solidFill>
                <a:srgbClr val="FFFFFF"/>
              </a:solidFill>
              <a:latin typeface="+mn-lt"/>
              <a:cs typeface="Calibri"/>
            </a:endParaRPr>
          </a:p>
        </p:txBody>
      </p:sp>
      <p:sp>
        <p:nvSpPr>
          <p:cNvPr id="30" name="Arrow: Bent-Up 24"/>
          <p:cNvSpPr/>
          <p:nvPr/>
        </p:nvSpPr>
        <p:spPr bwMode="auto">
          <a:xfrm flipV="1">
            <a:off x="2140455" y="2539928"/>
            <a:ext cx="586673" cy="688521"/>
          </a:xfrm>
          <a:prstGeom prst="bentUpArrow">
            <a:avLst>
              <a:gd name="adj1" fmla="val 42394"/>
              <a:gd name="adj2" fmla="val 21139"/>
              <a:gd name="adj3" fmla="val 16981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31" name="TextBox 38"/>
          <p:cNvSpPr/>
          <p:nvPr/>
        </p:nvSpPr>
        <p:spPr bwMode="auto">
          <a:xfrm rot="5400000">
            <a:off x="2394870" y="2729964"/>
            <a:ext cx="817845" cy="2462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1</a:t>
            </a:r>
            <a:r>
              <a:rPr lang="en-US" sz="1000" baseline="30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st</a:t>
            </a:r>
            <a:r>
              <a:rPr lang="en-US" sz="1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 Iteration</a:t>
            </a:r>
            <a:endParaRPr lang="de-DE" sz="1000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32" name="Arrow: Bent-Up 34"/>
          <p:cNvSpPr/>
          <p:nvPr/>
        </p:nvSpPr>
        <p:spPr bwMode="auto">
          <a:xfrm flipV="1">
            <a:off x="1209091" y="1587297"/>
            <a:ext cx="2991742" cy="1641653"/>
          </a:xfrm>
          <a:prstGeom prst="bentUpArrow">
            <a:avLst>
              <a:gd name="adj1" fmla="val 11676"/>
              <a:gd name="adj2" fmla="val 5867"/>
              <a:gd name="adj3" fmla="val 6409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33" name="Arrow: Bent-Up 34"/>
          <p:cNvSpPr/>
          <p:nvPr/>
        </p:nvSpPr>
        <p:spPr bwMode="auto">
          <a:xfrm flipV="1">
            <a:off x="1209088" y="1843094"/>
            <a:ext cx="1188156" cy="1389401"/>
          </a:xfrm>
          <a:prstGeom prst="bentUpArrow">
            <a:avLst>
              <a:gd name="adj1" fmla="val 14780"/>
              <a:gd name="adj2" fmla="val 7317"/>
              <a:gd name="adj3" fmla="val 6409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34" name="Arrow: Bent-Up 34"/>
          <p:cNvSpPr/>
          <p:nvPr/>
        </p:nvSpPr>
        <p:spPr bwMode="auto">
          <a:xfrm flipV="1">
            <a:off x="1209090" y="1337435"/>
            <a:ext cx="4612872" cy="1900796"/>
          </a:xfrm>
          <a:prstGeom prst="bentUpArrow">
            <a:avLst>
              <a:gd name="adj1" fmla="val 10032"/>
              <a:gd name="adj2" fmla="val 5011"/>
              <a:gd name="adj3" fmla="val 5755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defRPr/>
            </a:pPr>
            <a:endParaRPr lang="de-DE" sz="1600">
              <a:cs typeface="Calibri"/>
            </a:endParaRPr>
          </a:p>
        </p:txBody>
      </p:sp>
      <p:sp>
        <p:nvSpPr>
          <p:cNvPr id="40" name="TextBox 22">
            <a:extLst>
              <a:ext uri="{FF2B5EF4-FFF2-40B4-BE49-F238E27FC236}">
                <a16:creationId xmlns:a16="http://schemas.microsoft.com/office/drawing/2014/main" id="{E25A5311-0CC2-4884-AC86-582C1584370D}"/>
              </a:ext>
            </a:extLst>
          </p:cNvPr>
          <p:cNvSpPr/>
          <p:nvPr/>
        </p:nvSpPr>
        <p:spPr bwMode="auto">
          <a:xfrm>
            <a:off x="6586200" y="3008826"/>
            <a:ext cx="688001" cy="2462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Calibri"/>
              </a:rPr>
              <a:t>Initial SP</a:t>
            </a:r>
            <a:endParaRPr lang="de-DE" sz="10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18" name="Rectangle 16"/>
          <p:cNvSpPr/>
          <p:nvPr/>
        </p:nvSpPr>
        <p:spPr bwMode="auto">
          <a:xfrm>
            <a:off x="1209095" y="2541101"/>
            <a:ext cx="971661" cy="25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>
              <a:defRPr/>
            </a:pPr>
            <a:r>
              <a:rPr lang="en-US" sz="1200" dirty="0">
                <a:cs typeface="Calibri"/>
              </a:rPr>
              <a:t>Weighting</a:t>
            </a:r>
            <a:endParaRPr lang="de-DE" sz="1200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8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 animBg="1"/>
      <p:bldP spid="26" grpId="0"/>
      <p:bldP spid="27" grpId="0" animBg="1"/>
      <p:bldP spid="30" grpId="0" animBg="1"/>
      <p:bldP spid="31" grpId="0"/>
      <p:bldP spid="32" grpId="0" animBg="1"/>
      <p:bldP spid="33" grpId="0" animBg="1"/>
      <p:bldP spid="34" grpId="0" animBg="1"/>
      <p:bldP spid="40" grpId="0"/>
      <p:bldP spid="18" grpId="0" animBg="1"/>
    </p:bldLst>
  </p:timing>
</p:sld>
</file>

<file path=ppt/theme/theme1.xml><?xml version="1.0" encoding="utf-8"?>
<a:theme xmlns:a="http://schemas.openxmlformats.org/drawingml/2006/main" name="Inhaltsfolie_Energ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Bildschirmpräsentation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Noto Sans Symbols</vt:lpstr>
      <vt:lpstr>Source Sans Pro</vt:lpstr>
      <vt:lpstr>Wingdings</vt:lpstr>
      <vt:lpstr>Inhaltsfolie_Energie</vt:lpstr>
      <vt:lpstr>Inhaltsfolie</vt:lpstr>
      <vt:lpstr>2_Inhaltsfolie</vt:lpstr>
      <vt:lpstr>1_Inhaltsfolie</vt:lpstr>
      <vt:lpstr>3_Inhaltsfolie</vt:lpstr>
      <vt:lpstr>HIFIS Cloud Service Selection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Konrad, Dr. Uwe (FWC) - 1763</dc:creator>
  <cp:lastModifiedBy>Schollmaier, Laura</cp:lastModifiedBy>
  <cp:revision>200</cp:revision>
  <dcterms:modified xsi:type="dcterms:W3CDTF">2020-10-01T10:01:02Z</dcterms:modified>
</cp:coreProperties>
</file>